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32404050" cy="43205400"/>
  <p:notesSz cx="6797675" cy="9926638"/>
  <p:defaultTextStyle>
    <a:defPPr>
      <a:defRPr lang="pt-BR"/>
    </a:defPPr>
    <a:lvl1pPr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charset="0"/>
        <a:ea typeface="+mn-ea"/>
        <a:cs typeface="+mn-cs"/>
      </a:defRPr>
    </a:lvl1pPr>
    <a:lvl2pPr marL="2159000" indent="-1701800"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charset="0"/>
        <a:ea typeface="+mn-ea"/>
        <a:cs typeface="+mn-cs"/>
      </a:defRPr>
    </a:lvl2pPr>
    <a:lvl3pPr marL="4319588" indent="-3405188"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charset="0"/>
        <a:ea typeface="+mn-ea"/>
        <a:cs typeface="+mn-cs"/>
      </a:defRPr>
    </a:lvl3pPr>
    <a:lvl4pPr marL="6480175" indent="-5108575"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charset="0"/>
        <a:ea typeface="+mn-ea"/>
        <a:cs typeface="+mn-cs"/>
      </a:defRPr>
    </a:lvl4pPr>
    <a:lvl5pPr marL="8640763" indent="-6811963" algn="l" defTabSz="4319588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85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85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85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85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8">
          <p15:clr>
            <a:srgbClr val="A4A3A4"/>
          </p15:clr>
        </p15:guide>
        <p15:guide id="2" pos="1020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30845" autoAdjust="0"/>
    <p:restoredTop sz="99645" autoAdjust="0"/>
  </p:normalViewPr>
  <p:slideViewPr>
    <p:cSldViewPr>
      <p:cViewPr>
        <p:scale>
          <a:sx n="10" d="100"/>
          <a:sy n="10" d="100"/>
        </p:scale>
        <p:origin x="1584" y="174"/>
      </p:cViewPr>
      <p:guideLst>
        <p:guide orient="horz" pos="13608"/>
        <p:guide pos="1020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jpeg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/>
          <p:cNvPicPr>
            <a:picLocks noChangeAspect="1" noChangeArrowheads="1"/>
          </p:cNvPicPr>
          <p:nvPr userDrawn="1"/>
        </p:nvPicPr>
        <p:blipFill>
          <a:blip r:embed="rId2" cstate="print"/>
          <a:srcRect t="4958"/>
          <a:stretch>
            <a:fillRect/>
          </a:stretch>
        </p:blipFill>
        <p:spPr bwMode="auto">
          <a:xfrm>
            <a:off x="17416463" y="27732038"/>
            <a:ext cx="15030450" cy="1280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8"/>
          <p:cNvPicPr>
            <a:picLocks noChangeAspect="1" noChangeArrowheads="1"/>
          </p:cNvPicPr>
          <p:nvPr userDrawn="1"/>
        </p:nvPicPr>
        <p:blipFill>
          <a:blip r:embed="rId3" cstate="print"/>
          <a:srcRect l="4958"/>
          <a:stretch>
            <a:fillRect/>
          </a:stretch>
        </p:blipFill>
        <p:spPr bwMode="auto">
          <a:xfrm>
            <a:off x="-14288" y="4708525"/>
            <a:ext cx="15789276" cy="18537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magem 12" descr="conepi banner2.jpg"/>
          <p:cNvPicPr>
            <a:picLocks noChangeAspect="1"/>
          </p:cNvPicPr>
          <p:nvPr userDrawn="1"/>
        </p:nvPicPr>
        <p:blipFill>
          <a:blip r:embed="rId4" cstate="print"/>
          <a:srcRect t="43489" b="7098"/>
          <a:stretch>
            <a:fillRect/>
          </a:stretch>
        </p:blipFill>
        <p:spPr bwMode="auto">
          <a:xfrm>
            <a:off x="57150" y="40462200"/>
            <a:ext cx="32404050" cy="278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2" descr="hm_connepi_mod_2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32404050" cy="550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30304" y="13421680"/>
            <a:ext cx="27543443" cy="9261158"/>
          </a:xfrm>
          <a:prstGeom prst="rect">
            <a:avLst/>
          </a:prstGeom>
        </p:spPr>
        <p:txBody>
          <a:bodyPr/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60608" y="24483060"/>
            <a:ext cx="22682835" cy="110413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60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20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80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641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8607" y="0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1AC9DF4A-1AAC-4AFD-B573-713C55CC5C82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80DE3658-E83A-4EBE-BC0D-D04C19C7B33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3254782" y="10901365"/>
            <a:ext cx="25833229" cy="232249028"/>
          </a:xfrm>
          <a:prstGeom prst="rect">
            <a:avLst/>
          </a:prstGeo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5743847" y="10901365"/>
            <a:ext cx="76970870" cy="23224902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4FE0F84B-CC93-442B-B871-8FDC082474D2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004CA655-6375-4828-9707-6FC4C44199F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8607" y="0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7ED94AB7-1E3B-417C-B257-58CC90DC713F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0E793378-FB94-4D2E-A16A-A6467D62F25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59696" y="27763473"/>
            <a:ext cx="27543443" cy="8581073"/>
          </a:xfrm>
          <a:prstGeom prst="rect">
            <a:avLst/>
          </a:prstGeo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559696" y="18312295"/>
            <a:ext cx="27543443" cy="9451178"/>
          </a:xfrm>
        </p:spPr>
        <p:txBody>
          <a:bodyPr anchor="b"/>
          <a:lstStyle>
            <a:lvl1pPr marL="0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1pPr>
            <a:lvl2pPr marL="216027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2054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8081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4108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EF2AD798-9E62-4671-AB2F-56534CB2A846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E8BE6C76-DBEB-4561-89A7-D512F532BA9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8607" y="0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5743846" y="63507940"/>
            <a:ext cx="51402048" cy="179642453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7685960" y="63507940"/>
            <a:ext cx="51402051" cy="179642453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F6B240ED-E07B-4DD3-AAF4-24D07DD9B769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1F77E98-731E-4156-AC7A-A17E888E104F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0203" y="1730219"/>
            <a:ext cx="29163645" cy="7200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620203" y="9671212"/>
            <a:ext cx="14317416" cy="4030501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620203" y="13701713"/>
            <a:ext cx="14317416" cy="24893114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6460809" y="9671212"/>
            <a:ext cx="14323040" cy="4030501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6460809" y="13701713"/>
            <a:ext cx="14323040" cy="24893114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B4579AE5-E75D-4358-8649-AE8DAFD6B5A9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E0326586-6E55-4DF7-9D21-40CF1C3FEBE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8607" y="0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46749691-37C5-4E0D-B351-CE06CB14D583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F6DBC9AF-BC4D-4EAD-86E9-705BE02FB2A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44616D79-B5F3-4CC9-A855-EAEF03E32E17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3426137F-8F30-40D5-BDFC-E7C35ABB0E3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0204" y="1720215"/>
            <a:ext cx="10660709" cy="7320915"/>
          </a:xfrm>
          <a:prstGeom prst="rect">
            <a:avLst/>
          </a:prstGeo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2669083" y="1720218"/>
            <a:ext cx="18114764" cy="36874612"/>
          </a:xfrm>
        </p:spPr>
        <p:txBody>
          <a:bodyPr/>
          <a:lstStyle>
            <a:lvl1pPr>
              <a:defRPr sz="15100"/>
            </a:lvl1pPr>
            <a:lvl2pPr>
              <a:defRPr sz="13200"/>
            </a:lvl2pPr>
            <a:lvl3pPr>
              <a:defRPr sz="113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620204" y="9041133"/>
            <a:ext cx="10660709" cy="29553697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740FE402-61C4-434F-B2EB-690E536D2296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17FAD92-3C3C-4323-A8A0-A572B225CE6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51421" y="30243780"/>
            <a:ext cx="19442430" cy="3570449"/>
          </a:xfrm>
          <a:prstGeom prst="rect">
            <a:avLst/>
          </a:prstGeo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6351421" y="3860483"/>
            <a:ext cx="19442430" cy="25923240"/>
          </a:xfrm>
        </p:spPr>
        <p:txBody>
          <a:bodyPr rtlCol="0">
            <a:normAutofit/>
          </a:bodyPr>
          <a:lstStyle>
            <a:lvl1pPr marL="0" indent="0">
              <a:buNone/>
              <a:defRPr sz="15100"/>
            </a:lvl1pPr>
            <a:lvl2pPr marL="2160270" indent="0">
              <a:buNone/>
              <a:defRPr sz="13200"/>
            </a:lvl2pPr>
            <a:lvl3pPr marL="4320540" indent="0">
              <a:buNone/>
              <a:defRPr sz="11300"/>
            </a:lvl3pPr>
            <a:lvl4pPr marL="6480810" indent="0">
              <a:buNone/>
              <a:defRPr sz="9500"/>
            </a:lvl4pPr>
            <a:lvl5pPr marL="8641080" indent="0">
              <a:buNone/>
              <a:defRPr sz="9500"/>
            </a:lvl5pPr>
            <a:lvl6pPr marL="10801350" indent="0">
              <a:buNone/>
              <a:defRPr sz="9500"/>
            </a:lvl6pPr>
            <a:lvl7pPr marL="12961620" indent="0">
              <a:buNone/>
              <a:defRPr sz="9500"/>
            </a:lvl7pPr>
            <a:lvl8pPr marL="15121890" indent="0">
              <a:buNone/>
              <a:defRPr sz="9500"/>
            </a:lvl8pPr>
            <a:lvl9pPr marL="17282160" indent="0">
              <a:buNone/>
              <a:defRPr sz="95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51421" y="33814229"/>
            <a:ext cx="19442430" cy="5070631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16208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B4C10471-309F-42BE-BE81-540F7F96F122}" type="datetimeFigureOut">
              <a:rPr lang="pt-BR"/>
              <a:pPr>
                <a:defRPr/>
              </a:pPr>
              <a:t>04/11/2016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1071225" y="40044688"/>
            <a:ext cx="10261600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23223538" y="40044688"/>
            <a:ext cx="7559675" cy="2300287"/>
          </a:xfrm>
          <a:prstGeom prst="rect">
            <a:avLst/>
          </a:prstGeom>
        </p:spPr>
        <p:txBody>
          <a:bodyPr/>
          <a:lstStyle>
            <a:lvl1pPr defTabSz="4320540"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F471332B-3549-4898-ABFB-164B48C8DC1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openxmlformats.org/officeDocument/2006/relationships/image" Target="../media/image6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7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/>
          <p:cNvPicPr>
            <a:picLocks noChangeAspect="1" noChangeArrowheads="1"/>
          </p:cNvPicPr>
          <p:nvPr userDrawn="1"/>
        </p:nvPicPr>
        <p:blipFill>
          <a:blip r:embed="rId13" cstate="print"/>
          <a:srcRect t="4958"/>
          <a:stretch>
            <a:fillRect/>
          </a:stretch>
        </p:blipFill>
        <p:spPr bwMode="auto">
          <a:xfrm>
            <a:off x="17416463" y="27732038"/>
            <a:ext cx="15030450" cy="1280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8"/>
          <p:cNvPicPr>
            <a:picLocks noChangeAspect="1" noChangeArrowheads="1"/>
          </p:cNvPicPr>
          <p:nvPr userDrawn="1"/>
        </p:nvPicPr>
        <p:blipFill>
          <a:blip r:embed="rId14" cstate="print"/>
          <a:srcRect l="4958"/>
          <a:stretch>
            <a:fillRect/>
          </a:stretch>
        </p:blipFill>
        <p:spPr bwMode="auto">
          <a:xfrm>
            <a:off x="-14288" y="4708525"/>
            <a:ext cx="15789276" cy="18537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Espaço Reservado para Texto 2"/>
          <p:cNvSpPr>
            <a:spLocks noGrp="1"/>
          </p:cNvSpPr>
          <p:nvPr>
            <p:ph type="body" idx="1"/>
          </p:nvPr>
        </p:nvSpPr>
        <p:spPr bwMode="auto">
          <a:xfrm>
            <a:off x="1620838" y="10080625"/>
            <a:ext cx="29162375" cy="2851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32054" tIns="216027" rIns="432054" bIns="2160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</a:p>
        </p:txBody>
      </p:sp>
      <p:pic>
        <p:nvPicPr>
          <p:cNvPr id="1029" name="Imagem 10" descr="conepi banner.jpg"/>
          <p:cNvPicPr>
            <a:picLocks noChangeAspect="1"/>
          </p:cNvPicPr>
          <p:nvPr userDrawn="1"/>
        </p:nvPicPr>
        <p:blipFill>
          <a:blip r:embed="rId15" cstate="print"/>
          <a:srcRect b="6967"/>
          <a:stretch>
            <a:fillRect/>
          </a:stretch>
        </p:blipFill>
        <p:spPr bwMode="auto">
          <a:xfrm>
            <a:off x="0" y="0"/>
            <a:ext cx="32404050" cy="5243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Imagem 12" descr="conepi banner2.jpg"/>
          <p:cNvPicPr>
            <a:picLocks noChangeAspect="1"/>
          </p:cNvPicPr>
          <p:nvPr userDrawn="1"/>
        </p:nvPicPr>
        <p:blipFill>
          <a:blip r:embed="rId16" cstate="print"/>
          <a:srcRect t="43489" b="7098"/>
          <a:stretch>
            <a:fillRect/>
          </a:stretch>
        </p:blipFill>
        <p:spPr bwMode="auto">
          <a:xfrm>
            <a:off x="57150" y="40462200"/>
            <a:ext cx="32404050" cy="278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1" name="Picture 2" descr="IFTO_LOGO_2"/>
          <p:cNvPicPr>
            <a:picLocks noChangeAspect="1" noChangeArrowheads="1"/>
          </p:cNvPicPr>
          <p:nvPr userDrawn="1"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4700588" y="40890825"/>
            <a:ext cx="2398712" cy="1428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2" name="Imagem 13" descr="AF_Logo_completo_RGB.jpg"/>
          <p:cNvPicPr>
            <a:picLocks noChangeAspect="1"/>
          </p:cNvPicPr>
          <p:nvPr userDrawn="1"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23274338" y="40890825"/>
            <a:ext cx="4052887" cy="1474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3" name="Picture 4" descr="http://www.atitudefm969.com.br/noticias/admin/upload_imagens/logo_mec.jpg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20273963" y="40962263"/>
            <a:ext cx="2428875" cy="1214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r" defTabSz="4319588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r" defTabSz="4319588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r" defTabSz="4319588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r" defTabSz="4319588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r" defTabSz="4319588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r" defTabSz="4319588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6pPr>
      <a:lvl7pPr marL="914400" algn="r" defTabSz="4319588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7pPr>
      <a:lvl8pPr marL="1371600" algn="r" defTabSz="4319588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8pPr>
      <a:lvl9pPr marL="1828800" algn="r" defTabSz="4319588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1619250" indent="-1619250" algn="l" defTabSz="431958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09963" indent="-1349375" algn="l" defTabSz="431958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675" indent="-1079500" algn="l" defTabSz="431958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59675" indent="-1079500" algn="l" defTabSz="431958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720263" indent="-1079500" algn="l" defTabSz="4319588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85" indent="-1080135" algn="l" defTabSz="4320540" rtl="0" eaLnBrk="1" latinLnBrk="0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55" indent="-1080135" algn="l" defTabSz="4320540" rtl="0" eaLnBrk="1" latinLnBrk="0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25" indent="-1080135" algn="l" defTabSz="4320540" rtl="0" eaLnBrk="1" latinLnBrk="0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8362295" indent="-1080135" algn="l" defTabSz="4320540" rtl="0" eaLnBrk="1" latinLnBrk="0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2" descr="C:\Users\BeloDuarte\Desktop\PRPI_artes\Artes Para divulgação\Barras de título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" r="4218"/>
          <a:stretch/>
        </p:blipFill>
        <p:spPr bwMode="auto">
          <a:xfrm>
            <a:off x="21890657" y="30366747"/>
            <a:ext cx="10128349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C:\Users\BeloDuarte\Desktop\PRPI_artes\Artes Para divulgação\Barras de título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64"/>
          <a:stretch/>
        </p:blipFill>
        <p:spPr bwMode="auto">
          <a:xfrm>
            <a:off x="11261166" y="10297443"/>
            <a:ext cx="10090869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C:\Users\BeloDuarte\Desktop\PRPI_artes\Artes Para divulgação\Barras de título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8"/>
          <a:stretch/>
        </p:blipFill>
        <p:spPr bwMode="auto">
          <a:xfrm>
            <a:off x="343179" y="10297444"/>
            <a:ext cx="10515984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C:\Users\BeloDuarte\Desktop\PRPI_artes\Artes Para divulgação\Barras de título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" r="4218"/>
          <a:stretch/>
        </p:blipFill>
        <p:spPr bwMode="auto">
          <a:xfrm>
            <a:off x="21890657" y="22394788"/>
            <a:ext cx="10128349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C:\Users\BeloDuarte\Desktop\PRPI_artes\Artes Para divulgação\Barras de título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64"/>
          <a:stretch/>
        </p:blipFill>
        <p:spPr bwMode="auto">
          <a:xfrm>
            <a:off x="11223724" y="27544848"/>
            <a:ext cx="10090869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C:\Users\BeloDuarte\Desktop\PRPI_artes\Artes Para divulgação\Barras de título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8"/>
          <a:stretch/>
        </p:blipFill>
        <p:spPr bwMode="auto">
          <a:xfrm>
            <a:off x="283779" y="30469411"/>
            <a:ext cx="10515984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14" name="Text Box 3414"/>
          <p:cNvSpPr txBox="1">
            <a:spLocks noChangeArrowheads="1"/>
          </p:cNvSpPr>
          <p:nvPr/>
        </p:nvSpPr>
        <p:spPr bwMode="auto">
          <a:xfrm>
            <a:off x="946662" y="7398675"/>
            <a:ext cx="30545087" cy="2303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6863" tIns="43432" rIns="86863" bIns="43432">
            <a:spAutoFit/>
          </a:bodyPr>
          <a:lstStyle/>
          <a:p>
            <a:pPr marL="1619250" indent="-1619250" algn="ctr" defTabSz="692150">
              <a:lnSpc>
                <a:spcPct val="150000"/>
              </a:lnSpc>
            </a:pPr>
            <a:r>
              <a:rPr lang="pt-BR" sz="3200" b="1" dirty="0" smtClean="0"/>
              <a:t>Fulano de TAL</a:t>
            </a:r>
            <a:r>
              <a:rPr lang="pt-BR" sz="3200" b="1" baseline="30000" dirty="0" smtClean="0"/>
              <a:t>1</a:t>
            </a:r>
            <a:r>
              <a:rPr lang="pt-BR" sz="3200" b="1" dirty="0" smtClean="0"/>
              <a:t>, </a:t>
            </a:r>
            <a:r>
              <a:rPr lang="pt-BR" sz="3200" b="1" dirty="0"/>
              <a:t>Fulano de TAL</a:t>
            </a:r>
            <a:r>
              <a:rPr lang="pt-BR" sz="3200" b="1" baseline="30000" dirty="0" smtClean="0"/>
              <a:t>2</a:t>
            </a:r>
            <a:endParaRPr lang="pt-BR" sz="3200" b="1" baseline="30000" dirty="0"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pt-BR" sz="3200" baseline="30000" dirty="0"/>
              <a:t>1</a:t>
            </a:r>
            <a:r>
              <a:rPr lang="pt-BR" sz="3200" dirty="0" smtClean="0"/>
              <a:t>Professor </a:t>
            </a:r>
            <a:r>
              <a:rPr lang="pt-BR" sz="3200" dirty="0"/>
              <a:t>de Eletrotécnica – </a:t>
            </a:r>
            <a:r>
              <a:rPr lang="pt-BR" sz="3200" dirty="0" smtClean="0"/>
              <a:t>IFAL. </a:t>
            </a:r>
            <a:r>
              <a:rPr lang="pt-BR" sz="3200" dirty="0"/>
              <a:t>e-mail: </a:t>
            </a:r>
            <a:r>
              <a:rPr lang="pt-BR" sz="3200" dirty="0" smtClean="0"/>
              <a:t>fulanodetal@ifal.edu.br</a:t>
            </a:r>
            <a:endParaRPr lang="pt-BR" sz="3200" dirty="0"/>
          </a:p>
          <a:p>
            <a:pPr algn="ctr">
              <a:lnSpc>
                <a:spcPct val="150000"/>
              </a:lnSpc>
            </a:pPr>
            <a:r>
              <a:rPr lang="pt-BR" sz="3200" baseline="30000" dirty="0"/>
              <a:t>2</a:t>
            </a:r>
            <a:r>
              <a:rPr lang="pt-BR" sz="3200" dirty="0" smtClean="0"/>
              <a:t>Professor </a:t>
            </a:r>
            <a:r>
              <a:rPr lang="pt-BR" sz="3200" dirty="0"/>
              <a:t>de </a:t>
            </a:r>
            <a:r>
              <a:rPr lang="pt-BR" sz="3200" dirty="0" smtClean="0"/>
              <a:t>Informática </a:t>
            </a:r>
            <a:r>
              <a:rPr lang="pt-BR" sz="3200" dirty="0"/>
              <a:t>– </a:t>
            </a:r>
            <a:r>
              <a:rPr lang="pt-BR" sz="3200" dirty="0" smtClean="0"/>
              <a:t>IFAL. </a:t>
            </a:r>
            <a:r>
              <a:rPr lang="pt-BR" sz="3200" dirty="0"/>
              <a:t>E-mail: </a:t>
            </a:r>
            <a:r>
              <a:rPr lang="pt-BR" sz="3200" dirty="0" smtClean="0"/>
              <a:t>fulanodetal@ifal.edu.br</a:t>
            </a:r>
            <a:endParaRPr lang="pt-BR" sz="3200" dirty="0"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13315" name="Text Box 3416"/>
          <p:cNvSpPr txBox="1">
            <a:spLocks noChangeArrowheads="1"/>
          </p:cNvSpPr>
          <p:nvPr/>
        </p:nvSpPr>
        <p:spPr bwMode="auto">
          <a:xfrm>
            <a:off x="11930633" y="33026348"/>
            <a:ext cx="7800975" cy="56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6863" tIns="43432" rIns="86863" bIns="43432">
            <a:spAutoFit/>
          </a:bodyPr>
          <a:lstStyle/>
          <a:p>
            <a:pPr algn="just" defTabSz="692150">
              <a:spcBef>
                <a:spcPct val="50000"/>
              </a:spcBef>
            </a:pPr>
            <a:r>
              <a:rPr lang="pt-BR" sz="3100" b="1">
                <a:latin typeface="tahoma, verdana, arial"/>
                <a:ea typeface="ＭＳ Ｐゴシック"/>
                <a:cs typeface="Times New Roman" pitchFamily="18" charset="0"/>
              </a:rPr>
              <a:t> </a:t>
            </a:r>
            <a:endParaRPr lang="pt-BR" sz="3100">
              <a:latin typeface="tahoma, verdana, arial"/>
              <a:ea typeface="ＭＳ Ｐゴシック"/>
              <a:cs typeface="Times New Roman" pitchFamily="18" charset="0"/>
            </a:endParaRPr>
          </a:p>
        </p:txBody>
      </p:sp>
      <p:sp>
        <p:nvSpPr>
          <p:cNvPr id="13316" name="Text Box 3434"/>
          <p:cNvSpPr txBox="1">
            <a:spLocks noChangeArrowheads="1"/>
          </p:cNvSpPr>
          <p:nvPr/>
        </p:nvSpPr>
        <p:spPr bwMode="auto">
          <a:xfrm>
            <a:off x="1055043" y="5926331"/>
            <a:ext cx="29595763" cy="1428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918" tIns="45960" rIns="91918" bIns="45960">
            <a:spAutoFit/>
          </a:bodyPr>
          <a:lstStyle/>
          <a:p>
            <a:pPr algn="ctr" defTabSz="692150">
              <a:lnSpc>
                <a:spcPct val="150000"/>
              </a:lnSpc>
              <a:spcBef>
                <a:spcPct val="50000"/>
              </a:spcBef>
            </a:pPr>
            <a:r>
              <a:rPr lang="en-US" sz="6600" b="1" dirty="0"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TÍTULO: </a:t>
            </a:r>
            <a:r>
              <a:rPr lang="en-US" sz="6600" b="1" dirty="0" err="1">
                <a:latin typeface="Arial" panose="020B0604020202020204" pitchFamily="34" charset="0"/>
                <a:ea typeface="ＭＳ Ｐゴシック"/>
                <a:cs typeface="Arial" panose="020B0604020202020204" pitchFamily="34" charset="0"/>
              </a:rPr>
              <a:t>Subtítulo</a:t>
            </a:r>
            <a:endParaRPr lang="pt-BR" sz="6600" dirty="0">
              <a:latin typeface="Arial" panose="020B0604020202020204" pitchFamily="34" charset="0"/>
              <a:ea typeface="ＭＳ Ｐゴシック"/>
              <a:cs typeface="Arial" panose="020B0604020202020204" pitchFamily="34" charset="0"/>
            </a:endParaRPr>
          </a:p>
        </p:txBody>
      </p:sp>
      <p:sp>
        <p:nvSpPr>
          <p:cNvPr id="13318" name="Text Box 3674"/>
          <p:cNvSpPr txBox="1">
            <a:spLocks noChangeArrowheads="1"/>
          </p:cNvSpPr>
          <p:nvPr/>
        </p:nvSpPr>
        <p:spPr bwMode="auto">
          <a:xfrm>
            <a:off x="12176125" y="12901613"/>
            <a:ext cx="2138363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762" tIns="48381" rIns="96762" bIns="48381">
            <a:spAutoFit/>
          </a:bodyPr>
          <a:lstStyle/>
          <a:p>
            <a:pPr defTabSz="968375">
              <a:spcBef>
                <a:spcPct val="50000"/>
              </a:spcBef>
            </a:pPr>
            <a:endParaRPr lang="en-US" sz="2400">
              <a:latin typeface="tahoma, verdana, arial"/>
              <a:ea typeface="ＭＳ Ｐゴシック"/>
              <a:cs typeface="Times New Roman" pitchFamily="18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21567886" y="10278646"/>
            <a:ext cx="2" cy="2943314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321" name="Text Box 3646"/>
          <p:cNvSpPr txBox="1">
            <a:spLocks noChangeArrowheads="1"/>
          </p:cNvSpPr>
          <p:nvPr/>
        </p:nvSpPr>
        <p:spPr bwMode="auto">
          <a:xfrm>
            <a:off x="628650" y="12097644"/>
            <a:ext cx="9929813" cy="4765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6863" tIns="43432" rIns="86863" bIns="43432">
            <a:spAutoFit/>
          </a:bodyPr>
          <a:lstStyle/>
          <a:p>
            <a:pPr algn="just" defTabSz="692150">
              <a:lnSpc>
                <a:spcPct val="150000"/>
              </a:lnSpc>
              <a:spcBef>
                <a:spcPct val="50000"/>
              </a:spcBef>
            </a:pPr>
            <a:r>
              <a:rPr lang="pt-BR" sz="3200" dirty="0"/>
              <a:t>Parte inicial do texto, na qual devem constar o tema e a delimitação do assunto tratado, </a:t>
            </a:r>
            <a:r>
              <a:rPr lang="pt-BR" sz="3200" dirty="0" smtClean="0"/>
              <a:t>além de </a:t>
            </a:r>
            <a:r>
              <a:rPr lang="pt-BR" sz="3200" dirty="0"/>
              <a:t>outros elementos necessários para situar </a:t>
            </a:r>
            <a:r>
              <a:rPr lang="pt-BR" sz="3200" dirty="0" smtClean="0"/>
              <a:t>o trabalho</a:t>
            </a:r>
            <a:r>
              <a:rPr lang="pt-BR" sz="3200" dirty="0"/>
              <a:t>, tais como: justificativa, </a:t>
            </a:r>
            <a:r>
              <a:rPr lang="pt-BR" sz="3200" dirty="0" smtClean="0"/>
              <a:t>embasamento </a:t>
            </a:r>
            <a:r>
              <a:rPr lang="pt-BR" sz="3200" dirty="0"/>
              <a:t>teórico </a:t>
            </a:r>
            <a:r>
              <a:rPr lang="pt-BR" sz="3200" dirty="0" smtClean="0"/>
              <a:t>e </a:t>
            </a:r>
            <a:r>
              <a:rPr lang="pt-BR" sz="3200" dirty="0"/>
              <a:t>estrutura do trabalho, tratados de forma </a:t>
            </a:r>
            <a:r>
              <a:rPr lang="pt-BR" sz="3200" dirty="0" smtClean="0"/>
              <a:t>sucinta.</a:t>
            </a:r>
            <a:endParaRPr lang="pt-BR" sz="3200" dirty="0"/>
          </a:p>
          <a:p>
            <a:pPr algn="just" defTabSz="692150">
              <a:lnSpc>
                <a:spcPct val="150000"/>
              </a:lnSpc>
              <a:spcBef>
                <a:spcPct val="50000"/>
              </a:spcBef>
            </a:pPr>
            <a:endParaRPr lang="pt-PT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23" name="Text Box 3682"/>
          <p:cNvSpPr txBox="1">
            <a:spLocks noChangeArrowheads="1"/>
          </p:cNvSpPr>
          <p:nvPr/>
        </p:nvSpPr>
        <p:spPr bwMode="auto">
          <a:xfrm>
            <a:off x="11226601" y="29091532"/>
            <a:ext cx="10160000" cy="8223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762" tIns="48381" rIns="96762" bIns="48381">
            <a:spAutoFit/>
          </a:bodyPr>
          <a:lstStyle/>
          <a:p>
            <a:pPr algn="just" defTabSz="968375">
              <a:lnSpc>
                <a:spcPct val="150000"/>
              </a:lnSpc>
              <a:spcBef>
                <a:spcPct val="50000"/>
              </a:spcBef>
            </a:pPr>
            <a:r>
              <a:rPr lang="en-US" sz="3200" dirty="0" err="1"/>
              <a:t>Analisar</a:t>
            </a:r>
            <a:r>
              <a:rPr lang="en-US" sz="3200" dirty="0"/>
              <a:t> </a:t>
            </a:r>
            <a:r>
              <a:rPr lang="en-US" sz="3200" dirty="0" err="1"/>
              <a:t>criticamente</a:t>
            </a:r>
            <a:r>
              <a:rPr lang="en-US" sz="3200" dirty="0"/>
              <a:t> </a:t>
            </a:r>
            <a:r>
              <a:rPr lang="en-US" sz="3200" dirty="0" err="1"/>
              <a:t>os</a:t>
            </a:r>
            <a:r>
              <a:rPr lang="en-US" sz="3200" dirty="0"/>
              <a:t> </a:t>
            </a:r>
            <a:r>
              <a:rPr lang="en-US" sz="3200" dirty="0" err="1"/>
              <a:t>resultados</a:t>
            </a:r>
            <a:r>
              <a:rPr lang="en-US" sz="3200" dirty="0"/>
              <a:t> </a:t>
            </a:r>
            <a:r>
              <a:rPr lang="en-US" sz="3200" dirty="0" err="1"/>
              <a:t>frente</a:t>
            </a:r>
            <a:r>
              <a:rPr lang="en-US" sz="3200" dirty="0"/>
              <a:t> </a:t>
            </a:r>
            <a:r>
              <a:rPr lang="en-US" sz="3200" dirty="0" err="1"/>
              <a:t>ao</a:t>
            </a:r>
            <a:r>
              <a:rPr lang="en-US" sz="3200" dirty="0"/>
              <a:t> </a:t>
            </a:r>
            <a:r>
              <a:rPr lang="en-US" sz="3200" dirty="0" err="1"/>
              <a:t>conhecimento</a:t>
            </a:r>
            <a:r>
              <a:rPr lang="en-US" sz="3200" dirty="0"/>
              <a:t> </a:t>
            </a:r>
            <a:r>
              <a:rPr lang="en-US" sz="3200" dirty="0" err="1"/>
              <a:t>atual</a:t>
            </a:r>
            <a:r>
              <a:rPr lang="en-US" sz="3200" dirty="0"/>
              <a:t>, </a:t>
            </a:r>
            <a:r>
              <a:rPr lang="en-US" sz="3200" dirty="0" err="1"/>
              <a:t>evitando</a:t>
            </a:r>
            <a:r>
              <a:rPr lang="en-US" sz="3200" dirty="0"/>
              <a:t> </a:t>
            </a:r>
            <a:r>
              <a:rPr lang="en-US" sz="3200" dirty="0" err="1"/>
              <a:t>excesso</a:t>
            </a:r>
            <a:r>
              <a:rPr lang="en-US" sz="3200" dirty="0"/>
              <a:t> de </a:t>
            </a:r>
            <a:r>
              <a:rPr lang="en-US" sz="3200" dirty="0" err="1"/>
              <a:t>comparações</a:t>
            </a:r>
            <a:r>
              <a:rPr lang="en-US" sz="3200" dirty="0"/>
              <a:t> com a </a:t>
            </a:r>
            <a:r>
              <a:rPr lang="en-US" sz="3200" dirty="0" err="1"/>
              <a:t>literatura</a:t>
            </a:r>
            <a:r>
              <a:rPr lang="en-US" sz="3200" dirty="0"/>
              <a:t>. </a:t>
            </a:r>
            <a:r>
              <a:rPr lang="en-US" sz="3200" dirty="0" err="1" smtClean="0"/>
              <a:t>Destacar</a:t>
            </a:r>
            <a:r>
              <a:rPr lang="en-US" sz="3200" dirty="0" smtClean="0"/>
              <a:t> </a:t>
            </a:r>
            <a:r>
              <a:rPr lang="en-US" sz="3200" dirty="0" err="1"/>
              <a:t>os</a:t>
            </a:r>
            <a:r>
              <a:rPr lang="en-US" sz="3200" dirty="0"/>
              <a:t> </a:t>
            </a:r>
            <a:r>
              <a:rPr lang="en-US" sz="3200" dirty="0" err="1"/>
              <a:t>principais</a:t>
            </a:r>
            <a:r>
              <a:rPr lang="en-US" sz="3200" dirty="0"/>
              <a:t> </a:t>
            </a:r>
            <a:r>
              <a:rPr lang="en-US" sz="3200" dirty="0" err="1"/>
              <a:t>resultados</a:t>
            </a:r>
            <a:r>
              <a:rPr lang="en-US" sz="3200" dirty="0"/>
              <a:t>, </a:t>
            </a:r>
            <a:r>
              <a:rPr lang="en-US" sz="3200" dirty="0" err="1" smtClean="0"/>
              <a:t>apresentando</a:t>
            </a:r>
            <a:r>
              <a:rPr lang="en-US" sz="3200" dirty="0" smtClean="0"/>
              <a:t> </a:t>
            </a:r>
            <a:r>
              <a:rPr lang="en-US" sz="3200" dirty="0" err="1" smtClean="0"/>
              <a:t>tabelas</a:t>
            </a:r>
            <a:r>
              <a:rPr lang="en-US" sz="3200" dirty="0" smtClean="0"/>
              <a:t>, </a:t>
            </a:r>
            <a:r>
              <a:rPr lang="en-US" sz="3200" dirty="0" err="1" smtClean="0"/>
              <a:t>figuras</a:t>
            </a:r>
            <a:r>
              <a:rPr lang="en-US" sz="3200" dirty="0" smtClean="0"/>
              <a:t> </a:t>
            </a:r>
            <a:r>
              <a:rPr lang="en-US" sz="3200" dirty="0" err="1" smtClean="0"/>
              <a:t>ou</a:t>
            </a:r>
            <a:r>
              <a:rPr lang="en-US" sz="3200" dirty="0" smtClean="0"/>
              <a:t> </a:t>
            </a:r>
            <a:r>
              <a:rPr lang="en-US" sz="3200" dirty="0" err="1" smtClean="0"/>
              <a:t>gráficos</a:t>
            </a:r>
            <a:r>
              <a:rPr lang="en-US" sz="3200" dirty="0" smtClean="0"/>
              <a:t> </a:t>
            </a:r>
            <a:r>
              <a:rPr lang="en-US" sz="3200" dirty="0" err="1" smtClean="0"/>
              <a:t>pertinentes</a:t>
            </a:r>
            <a:r>
              <a:rPr lang="en-US" sz="3200" dirty="0" smtClean="0"/>
              <a:t>, </a:t>
            </a:r>
            <a:r>
              <a:rPr lang="en-US" sz="3200" dirty="0" err="1" smtClean="0"/>
              <a:t>os</a:t>
            </a:r>
            <a:r>
              <a:rPr lang="en-US" sz="3200" dirty="0" smtClean="0"/>
              <a:t> </a:t>
            </a:r>
            <a:r>
              <a:rPr lang="en-US" sz="3200" dirty="0" err="1" smtClean="0"/>
              <a:t>quais</a:t>
            </a:r>
            <a:r>
              <a:rPr lang="en-US" sz="3200" dirty="0" smtClean="0"/>
              <a:t> </a:t>
            </a:r>
            <a:r>
              <a:rPr lang="en-US" sz="3200" dirty="0" err="1" smtClean="0"/>
              <a:t>deverão</a:t>
            </a:r>
            <a:r>
              <a:rPr lang="en-US" sz="3200" dirty="0" smtClean="0"/>
              <a:t> </a:t>
            </a:r>
            <a:r>
              <a:rPr lang="en-US" sz="3200" dirty="0" err="1"/>
              <a:t>ser</a:t>
            </a:r>
            <a:r>
              <a:rPr lang="en-US" sz="3200" dirty="0"/>
              <a:t> </a:t>
            </a:r>
            <a:r>
              <a:rPr lang="en-US" sz="3200" dirty="0" err="1" smtClean="0"/>
              <a:t>inseridos</a:t>
            </a:r>
            <a:r>
              <a:rPr lang="en-US" sz="3200" dirty="0" smtClean="0"/>
              <a:t> </a:t>
            </a:r>
            <a:r>
              <a:rPr lang="en-US" sz="3200" dirty="0" err="1" smtClean="0"/>
              <a:t>sequencialmente</a:t>
            </a:r>
            <a:r>
              <a:rPr lang="en-US" sz="3200" dirty="0" smtClean="0"/>
              <a:t> </a:t>
            </a:r>
            <a:r>
              <a:rPr lang="en-US" sz="3200" dirty="0"/>
              <a:t>no </a:t>
            </a:r>
            <a:r>
              <a:rPr lang="en-US" sz="3200" dirty="0" err="1"/>
              <a:t>texto</a:t>
            </a:r>
            <a:r>
              <a:rPr lang="en-US" sz="3200" dirty="0" smtClean="0"/>
              <a:t>. </a:t>
            </a:r>
            <a:r>
              <a:rPr lang="pt-PT" sz="32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Eles </a:t>
            </a:r>
            <a:r>
              <a:rPr lang="pt-PT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deverão cobrir, no máximo, 50% do pôster, informando a fonte dos dados contidos nas </a:t>
            </a:r>
            <a:r>
              <a:rPr lang="pt-PT" sz="32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mesmas (deverá </a:t>
            </a:r>
            <a:r>
              <a:rPr lang="pt-PT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 colocada abaixo das </a:t>
            </a:r>
            <a:r>
              <a:rPr lang="en-US" sz="3200" dirty="0" err="1" smtClean="0"/>
              <a:t>ilustrações</a:t>
            </a:r>
            <a:r>
              <a:rPr lang="en-US" sz="3200" dirty="0" smtClean="0"/>
              <a:t>)</a:t>
            </a:r>
            <a:r>
              <a:rPr lang="pt-PT" sz="32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3200" dirty="0" smtClean="0"/>
              <a:t> </a:t>
            </a:r>
            <a:r>
              <a:rPr lang="en-US" sz="3200" dirty="0" err="1" smtClean="0"/>
              <a:t>Quando</a:t>
            </a:r>
            <a:r>
              <a:rPr lang="en-US" sz="3200" dirty="0" smtClean="0"/>
              <a:t> </a:t>
            </a:r>
            <a:r>
              <a:rPr lang="en-US" sz="3200" dirty="0" err="1"/>
              <a:t>apropriado</a:t>
            </a:r>
            <a:r>
              <a:rPr lang="en-US" sz="3200" dirty="0"/>
              <a:t>, </a:t>
            </a:r>
            <a:r>
              <a:rPr lang="en-US" sz="3200" dirty="0" err="1"/>
              <a:t>apresentar</a:t>
            </a:r>
            <a:r>
              <a:rPr lang="en-US" sz="3200" dirty="0"/>
              <a:t> </a:t>
            </a:r>
            <a:r>
              <a:rPr lang="en-US" sz="3200" dirty="0" err="1"/>
              <a:t>análise</a:t>
            </a:r>
            <a:r>
              <a:rPr lang="en-US" sz="3200" dirty="0"/>
              <a:t> </a:t>
            </a:r>
            <a:r>
              <a:rPr lang="en-US" sz="3200" dirty="0" err="1"/>
              <a:t>estatística</a:t>
            </a:r>
            <a:r>
              <a:rPr lang="en-US" sz="3200" dirty="0"/>
              <a:t> dos dados. </a:t>
            </a:r>
            <a:r>
              <a:rPr lang="en-US" sz="3200" dirty="0" err="1" smtClean="0"/>
              <a:t>Apontar</a:t>
            </a:r>
            <a:r>
              <a:rPr lang="en-US" sz="3200" dirty="0" smtClean="0"/>
              <a:t> a </a:t>
            </a:r>
            <a:r>
              <a:rPr lang="en-US" sz="3200" dirty="0" err="1" smtClean="0"/>
              <a:t>contribuição</a:t>
            </a:r>
            <a:r>
              <a:rPr lang="en-US" sz="3200" dirty="0" smtClean="0"/>
              <a:t> do </a:t>
            </a:r>
            <a:r>
              <a:rPr lang="en-US" sz="3200" dirty="0" err="1" smtClean="0"/>
              <a:t>trabalho</a:t>
            </a:r>
            <a:r>
              <a:rPr lang="en-US" sz="3200" dirty="0" smtClean="0"/>
              <a:t> e </a:t>
            </a:r>
            <a:r>
              <a:rPr lang="en-US" sz="3200" dirty="0" err="1" smtClean="0"/>
              <a:t>sugestões</a:t>
            </a:r>
            <a:r>
              <a:rPr lang="en-US" sz="3200" dirty="0" smtClean="0"/>
              <a:t> </a:t>
            </a:r>
            <a:r>
              <a:rPr lang="en-US" sz="3200" dirty="0"/>
              <a:t>para </a:t>
            </a:r>
            <a:r>
              <a:rPr lang="en-US" sz="3200" dirty="0" err="1"/>
              <a:t>trabalhos</a:t>
            </a:r>
            <a:r>
              <a:rPr lang="en-US" sz="3200" dirty="0"/>
              <a:t> </a:t>
            </a:r>
            <a:r>
              <a:rPr lang="en-US" sz="3200" dirty="0" err="1"/>
              <a:t>futuros</a:t>
            </a:r>
            <a:r>
              <a:rPr lang="en-US" sz="3200" dirty="0" smtClean="0"/>
              <a:t>.</a:t>
            </a:r>
            <a:endParaRPr lang="pt-BR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24" name="Text Box 3923"/>
          <p:cNvSpPr txBox="1">
            <a:spLocks noChangeArrowheads="1"/>
          </p:cNvSpPr>
          <p:nvPr/>
        </p:nvSpPr>
        <p:spPr bwMode="auto">
          <a:xfrm>
            <a:off x="21850169" y="24017682"/>
            <a:ext cx="9955212" cy="67456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762" tIns="48381" rIns="96762" bIns="48381">
            <a:spAutoFit/>
          </a:bodyPr>
          <a:lstStyle/>
          <a:p>
            <a:pPr algn="just" defTabSz="968375">
              <a:lnSpc>
                <a:spcPct val="150000"/>
              </a:lnSpc>
              <a:spcBef>
                <a:spcPct val="50000"/>
              </a:spcBef>
            </a:pPr>
            <a:r>
              <a:rPr lang="pt-BR" sz="3200" dirty="0" smtClean="0"/>
              <a:t>Parte </a:t>
            </a:r>
            <a:r>
              <a:rPr lang="pt-BR" sz="3200" dirty="0"/>
              <a:t>final do texto, na qual se apresentam as conclusões do </a:t>
            </a:r>
            <a:r>
              <a:rPr lang="pt-BR" sz="3200" dirty="0" smtClean="0"/>
              <a:t>trabalho. 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Deve-se 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concluir somente o que foi comprovado, com interpretação lógica, não cabendo opiniões próprias ou análises não investigadas. 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conclusões de qualquer trabalho científico devem responder aos objetivos propostos do 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mesmo. Deve 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ser apresentada, preferencialmente, em tópicos.</a:t>
            </a:r>
          </a:p>
          <a:p>
            <a:pPr algn="just" defTabSz="968375">
              <a:lnSpc>
                <a:spcPct val="150000"/>
              </a:lnSpc>
            </a:pPr>
            <a:endParaRPr lang="pt-BR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30" name="Retângulo 46"/>
          <p:cNvSpPr>
            <a:spLocks noChangeArrowheads="1"/>
          </p:cNvSpPr>
          <p:nvPr/>
        </p:nvSpPr>
        <p:spPr bwMode="auto">
          <a:xfrm>
            <a:off x="1105976" y="10744924"/>
            <a:ext cx="307968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1020763"/>
            <a:r>
              <a:rPr lang="pt-BR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INTRODUÇÃO </a:t>
            </a:r>
            <a:endParaRPr lang="pt-BR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32" name="Retângulo 47"/>
          <p:cNvSpPr>
            <a:spLocks noChangeArrowheads="1"/>
          </p:cNvSpPr>
          <p:nvPr/>
        </p:nvSpPr>
        <p:spPr bwMode="auto">
          <a:xfrm>
            <a:off x="11630025" y="10744200"/>
            <a:ext cx="483452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514350" indent="-514350" defTabSz="1020763"/>
            <a:r>
              <a:rPr lang="pt-BR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MATERIAL E MÉTODOS</a:t>
            </a:r>
            <a:endParaRPr lang="pt-BR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34" name="Retângulo 53"/>
          <p:cNvSpPr>
            <a:spLocks noChangeArrowheads="1"/>
          </p:cNvSpPr>
          <p:nvPr/>
        </p:nvSpPr>
        <p:spPr bwMode="auto">
          <a:xfrm>
            <a:off x="11687325" y="27930693"/>
            <a:ext cx="83312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1020763"/>
            <a:r>
              <a:rPr lang="pt-BR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RESULTADOS </a:t>
            </a:r>
            <a:r>
              <a:rPr lang="pt-BR" sz="3200" b="1" dirty="0">
                <a:latin typeface="Arial" panose="020B0604020202020204" pitchFamily="34" charset="0"/>
                <a:cs typeface="Arial" panose="020B0604020202020204" pitchFamily="34" charset="0"/>
              </a:rPr>
              <a:t>E DISCUSSÃO</a:t>
            </a:r>
          </a:p>
        </p:txBody>
      </p:sp>
      <p:sp>
        <p:nvSpPr>
          <p:cNvPr id="13336" name="Retângulo 55"/>
          <p:cNvSpPr>
            <a:spLocks noChangeArrowheads="1"/>
          </p:cNvSpPr>
          <p:nvPr/>
        </p:nvSpPr>
        <p:spPr bwMode="auto">
          <a:xfrm>
            <a:off x="22274213" y="22899084"/>
            <a:ext cx="282962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1020763"/>
            <a:r>
              <a:rPr lang="pt-BR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CONCLUSÃO</a:t>
            </a:r>
            <a:endParaRPr lang="pt-BR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38" name="Retângulo 57"/>
          <p:cNvSpPr>
            <a:spLocks noChangeArrowheads="1"/>
          </p:cNvSpPr>
          <p:nvPr/>
        </p:nvSpPr>
        <p:spPr bwMode="auto">
          <a:xfrm>
            <a:off x="22274213" y="30800001"/>
            <a:ext cx="412221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sz="3200" b="1" dirty="0">
                <a:latin typeface="Arial" panose="020B0604020202020204" pitchFamily="34" charset="0"/>
                <a:cs typeface="Arial" panose="020B0604020202020204" pitchFamily="34" charset="0"/>
              </a:rPr>
              <a:t>AGRADECIMENTOS</a:t>
            </a:r>
            <a:endParaRPr lang="pt-BR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39" name="Text Box 3661"/>
          <p:cNvSpPr txBox="1">
            <a:spLocks noChangeArrowheads="1"/>
          </p:cNvSpPr>
          <p:nvPr/>
        </p:nvSpPr>
        <p:spPr bwMode="auto">
          <a:xfrm>
            <a:off x="11441931" y="12025313"/>
            <a:ext cx="9872662" cy="3791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762" tIns="48381" rIns="96762" bIns="48381">
            <a:spAutoFit/>
          </a:bodyPr>
          <a:lstStyle/>
          <a:p>
            <a:pPr algn="just" defTabSz="655638">
              <a:lnSpc>
                <a:spcPct val="150000"/>
              </a:lnSpc>
              <a:spcBef>
                <a:spcPct val="50000"/>
              </a:spcBef>
            </a:pP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sta seção deverá apresentar o material e os métodos utilizados na pesquisa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Pode-se utilizar esquemas para apresentar a metodologia de forma resumida. Deve 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ser apresentada, preferencialmente, em tópicos.</a:t>
            </a:r>
            <a:endParaRPr lang="pt-BR" sz="3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44" name="Text Box 3661"/>
          <p:cNvSpPr txBox="1">
            <a:spLocks noChangeArrowheads="1"/>
          </p:cNvSpPr>
          <p:nvPr/>
        </p:nvSpPr>
        <p:spPr bwMode="auto">
          <a:xfrm>
            <a:off x="21890657" y="31805022"/>
            <a:ext cx="9872662" cy="1575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762" tIns="48381" rIns="96762" bIns="48381">
            <a:spAutoFit/>
          </a:bodyPr>
          <a:lstStyle/>
          <a:p>
            <a:pPr algn="just" defTabSz="655638">
              <a:lnSpc>
                <a:spcPct val="150000"/>
              </a:lnSpc>
              <a:spcBef>
                <a:spcPct val="50000"/>
              </a:spcBef>
            </a:pP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Instituições que auxiliaram no </a:t>
            </a:r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desenvolvimento da pesquisa.</a:t>
            </a:r>
          </a:p>
        </p:txBody>
      </p:sp>
      <p:sp>
        <p:nvSpPr>
          <p:cNvPr id="13352" name="AutoShape 40" descr="9k="/>
          <p:cNvSpPr>
            <a:spLocks noChangeAspect="1" noChangeArrowheads="1"/>
          </p:cNvSpPr>
          <p:nvPr/>
        </p:nvSpPr>
        <p:spPr bwMode="auto">
          <a:xfrm>
            <a:off x="15039975" y="20616863"/>
            <a:ext cx="2324100" cy="1971675"/>
          </a:xfrm>
          <a:prstGeom prst="rect">
            <a:avLst/>
          </a:prstGeom>
          <a:noFill/>
        </p:spPr>
        <p:txBody>
          <a:bodyPr/>
          <a:lstStyle/>
          <a:p>
            <a:endParaRPr lang="pt-BR"/>
          </a:p>
        </p:txBody>
      </p:sp>
      <p:sp>
        <p:nvSpPr>
          <p:cNvPr id="13354" name="AutoShape 42" descr="9k="/>
          <p:cNvSpPr>
            <a:spLocks noChangeAspect="1" noChangeArrowheads="1"/>
          </p:cNvSpPr>
          <p:nvPr/>
        </p:nvSpPr>
        <p:spPr bwMode="auto">
          <a:xfrm>
            <a:off x="15039975" y="20616863"/>
            <a:ext cx="2324100" cy="1971675"/>
          </a:xfrm>
          <a:prstGeom prst="rect">
            <a:avLst/>
          </a:prstGeom>
          <a:noFill/>
        </p:spPr>
        <p:txBody>
          <a:bodyPr/>
          <a:lstStyle/>
          <a:p>
            <a:endParaRPr lang="pt-BR"/>
          </a:p>
        </p:txBody>
      </p:sp>
      <p:sp>
        <p:nvSpPr>
          <p:cNvPr id="13356" name="AutoShape 44" descr="9k="/>
          <p:cNvSpPr>
            <a:spLocks noChangeAspect="1" noChangeArrowheads="1"/>
          </p:cNvSpPr>
          <p:nvPr/>
        </p:nvSpPr>
        <p:spPr bwMode="auto">
          <a:xfrm>
            <a:off x="15039975" y="20616863"/>
            <a:ext cx="2324100" cy="1971675"/>
          </a:xfrm>
          <a:prstGeom prst="rect">
            <a:avLst/>
          </a:prstGeom>
          <a:noFill/>
        </p:spPr>
        <p:txBody>
          <a:bodyPr/>
          <a:lstStyle/>
          <a:p>
            <a:endParaRPr lang="pt-BR"/>
          </a:p>
        </p:txBody>
      </p:sp>
      <p:sp>
        <p:nvSpPr>
          <p:cNvPr id="13358" name="AutoShape 46" descr="9k="/>
          <p:cNvSpPr>
            <a:spLocks noChangeAspect="1" noChangeArrowheads="1"/>
          </p:cNvSpPr>
          <p:nvPr/>
        </p:nvSpPr>
        <p:spPr bwMode="auto">
          <a:xfrm>
            <a:off x="15039975" y="20616863"/>
            <a:ext cx="2324100" cy="1971675"/>
          </a:xfrm>
          <a:prstGeom prst="rect">
            <a:avLst/>
          </a:prstGeom>
          <a:noFill/>
        </p:spPr>
        <p:txBody>
          <a:bodyPr/>
          <a:lstStyle/>
          <a:p>
            <a:endParaRPr lang="pt-BR"/>
          </a:p>
        </p:txBody>
      </p:sp>
      <p:sp>
        <p:nvSpPr>
          <p:cNvPr id="13360" name="AutoShape 48" descr="9k="/>
          <p:cNvSpPr>
            <a:spLocks noChangeAspect="1" noChangeArrowheads="1"/>
          </p:cNvSpPr>
          <p:nvPr/>
        </p:nvSpPr>
        <p:spPr bwMode="auto">
          <a:xfrm>
            <a:off x="15039975" y="20621625"/>
            <a:ext cx="2324100" cy="1962150"/>
          </a:xfrm>
          <a:prstGeom prst="rect">
            <a:avLst/>
          </a:prstGeom>
          <a:noFill/>
        </p:spPr>
        <p:txBody>
          <a:bodyPr/>
          <a:lstStyle/>
          <a:p>
            <a:endParaRPr lang="pt-BR"/>
          </a:p>
        </p:txBody>
      </p:sp>
      <p:sp>
        <p:nvSpPr>
          <p:cNvPr id="13362" name="AutoShape 50" descr="Z"/>
          <p:cNvSpPr>
            <a:spLocks noChangeAspect="1" noChangeArrowheads="1"/>
          </p:cNvSpPr>
          <p:nvPr/>
        </p:nvSpPr>
        <p:spPr bwMode="auto">
          <a:xfrm>
            <a:off x="15082838" y="21240750"/>
            <a:ext cx="2238375" cy="723900"/>
          </a:xfrm>
          <a:prstGeom prst="rect">
            <a:avLst/>
          </a:prstGeom>
          <a:noFill/>
        </p:spPr>
        <p:txBody>
          <a:bodyPr/>
          <a:lstStyle/>
          <a:p>
            <a:endParaRPr lang="pt-BR"/>
          </a:p>
        </p:txBody>
      </p:sp>
      <p:sp>
        <p:nvSpPr>
          <p:cNvPr id="13364" name="AutoShape 52" descr="Z"/>
          <p:cNvSpPr>
            <a:spLocks noChangeAspect="1" noChangeArrowheads="1"/>
          </p:cNvSpPr>
          <p:nvPr/>
        </p:nvSpPr>
        <p:spPr bwMode="auto">
          <a:xfrm>
            <a:off x="19297650" y="40196866"/>
            <a:ext cx="2238375" cy="723900"/>
          </a:xfrm>
          <a:prstGeom prst="rect">
            <a:avLst/>
          </a:prstGeom>
          <a:noFill/>
        </p:spPr>
        <p:txBody>
          <a:bodyPr/>
          <a:lstStyle/>
          <a:p>
            <a:endParaRPr lang="pt-BR"/>
          </a:p>
        </p:txBody>
      </p:sp>
      <p:sp>
        <p:nvSpPr>
          <p:cNvPr id="45" name="Retângulo 46"/>
          <p:cNvSpPr>
            <a:spLocks noChangeArrowheads="1"/>
          </p:cNvSpPr>
          <p:nvPr/>
        </p:nvSpPr>
        <p:spPr bwMode="auto">
          <a:xfrm>
            <a:off x="713949" y="30896162"/>
            <a:ext cx="264687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1020763"/>
            <a:r>
              <a:rPr lang="pt-BR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OBJETIVOS </a:t>
            </a:r>
            <a:endParaRPr lang="pt-BR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 Box 3646"/>
          <p:cNvSpPr txBox="1">
            <a:spLocks noChangeArrowheads="1"/>
          </p:cNvSpPr>
          <p:nvPr/>
        </p:nvSpPr>
        <p:spPr bwMode="auto">
          <a:xfrm>
            <a:off x="636265" y="32158231"/>
            <a:ext cx="9929813" cy="2549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6863" tIns="43432" rIns="86863" bIns="43432">
            <a:spAutoFit/>
          </a:bodyPr>
          <a:lstStyle/>
          <a:p>
            <a:pPr algn="just" defTabSz="692150">
              <a:lnSpc>
                <a:spcPct val="150000"/>
              </a:lnSpc>
              <a:spcBef>
                <a:spcPct val="50000"/>
              </a:spcBef>
            </a:pPr>
            <a:r>
              <a:rPr lang="pt-BR" sz="3200" dirty="0" smtClean="0"/>
              <a:t>Aqui deve ser apresentado o objetivo geral e os objetivos específicos do trabalho.</a:t>
            </a:r>
            <a:endParaRPr lang="pt-BR" sz="3200" dirty="0"/>
          </a:p>
          <a:p>
            <a:pPr algn="just" defTabSz="692150">
              <a:lnSpc>
                <a:spcPct val="150000"/>
              </a:lnSpc>
              <a:spcBef>
                <a:spcPct val="50000"/>
              </a:spcBef>
            </a:pPr>
            <a:endParaRPr lang="pt-PT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7" name="Straight Connector 32"/>
          <p:cNvCxnSpPr/>
          <p:nvPr/>
        </p:nvCxnSpPr>
        <p:spPr>
          <a:xfrm flipV="1">
            <a:off x="10996241" y="10297444"/>
            <a:ext cx="2" cy="2943314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5" name="Picture 2" descr="C:\Users\BeloDuarte\Desktop\PRPI_artes\Artes Para divulgação\Poster_Cabeçalh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56"/>
            <a:ext cx="32397700" cy="575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BeloDuarte\Desktop\PRPI_artes\Artes Para divulgação\rodapé com log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" y="40328850"/>
            <a:ext cx="32397700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C:\Users\BeloDuarte\Desktop\PRPI_artes\Artes Para divulgação\Barras de títulos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" r="4218"/>
          <a:stretch/>
        </p:blipFill>
        <p:spPr bwMode="auto">
          <a:xfrm>
            <a:off x="21890657" y="34143119"/>
            <a:ext cx="10128349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tângulo 57"/>
          <p:cNvSpPr>
            <a:spLocks noChangeArrowheads="1"/>
          </p:cNvSpPr>
          <p:nvPr/>
        </p:nvSpPr>
        <p:spPr bwMode="auto">
          <a:xfrm>
            <a:off x="22274213" y="34576373"/>
            <a:ext cx="677461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REFERÊNCIAS BIBLIOGRÁFICAS</a:t>
            </a:r>
            <a:endParaRPr lang="pt-BR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 Box 3661"/>
          <p:cNvSpPr txBox="1">
            <a:spLocks noChangeArrowheads="1"/>
          </p:cNvSpPr>
          <p:nvPr/>
        </p:nvSpPr>
        <p:spPr bwMode="auto">
          <a:xfrm>
            <a:off x="21890657" y="35581394"/>
            <a:ext cx="9872662" cy="8363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762" tIns="48381" rIns="96762" bIns="48381">
            <a:spAutoFit/>
          </a:bodyPr>
          <a:lstStyle/>
          <a:p>
            <a:pPr algn="just" defTabSz="655638">
              <a:lnSpc>
                <a:spcPct val="150000"/>
              </a:lnSpc>
              <a:spcBef>
                <a:spcPct val="50000"/>
              </a:spcBef>
            </a:pPr>
            <a:r>
              <a:rPr lang="pt-BR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Inserir as referências citadas no texto.</a:t>
            </a:r>
            <a:endParaRPr lang="pt-BR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1892</TotalTime>
  <Words>293</Words>
  <Application>Microsoft Office PowerPoint</Application>
  <PresentationFormat>Personalizar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7" baseType="lpstr">
      <vt:lpstr>ＭＳ Ｐゴシック</vt:lpstr>
      <vt:lpstr>Arial</vt:lpstr>
      <vt:lpstr>Calibri</vt:lpstr>
      <vt:lpstr>tahoma, verdana, arial</vt:lpstr>
      <vt:lpstr>Times New Roman</vt:lpstr>
      <vt:lpstr>Tema do Office</vt:lpstr>
      <vt:lpstr>Apresentação do PowerPoint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Connepi</dc:creator>
  <cp:lastModifiedBy>Eu</cp:lastModifiedBy>
  <cp:revision>210</cp:revision>
  <dcterms:created xsi:type="dcterms:W3CDTF">2011-10-31T15:21:37Z</dcterms:created>
  <dcterms:modified xsi:type="dcterms:W3CDTF">2016-11-04T15:17:01Z</dcterms:modified>
</cp:coreProperties>
</file>

<file path=docProps/thumbnail.jpeg>
</file>